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62" r:id="rId5"/>
    <p:sldId id="277" r:id="rId6"/>
    <p:sldId id="263" r:id="rId7"/>
    <p:sldId id="264" r:id="rId8"/>
    <p:sldId id="278" r:id="rId9"/>
    <p:sldId id="265" r:id="rId10"/>
    <p:sldId id="266" r:id="rId11"/>
    <p:sldId id="279" r:id="rId12"/>
    <p:sldId id="267" r:id="rId13"/>
    <p:sldId id="258" r:id="rId14"/>
    <p:sldId id="280" r:id="rId15"/>
    <p:sldId id="268" r:id="rId16"/>
    <p:sldId id="275" r:id="rId17"/>
    <p:sldId id="281" r:id="rId18"/>
    <p:sldId id="269" r:id="rId19"/>
    <p:sldId id="270" r:id="rId20"/>
    <p:sldId id="259" r:id="rId21"/>
    <p:sldId id="282" r:id="rId22"/>
    <p:sldId id="271" r:id="rId23"/>
    <p:sldId id="283" r:id="rId24"/>
    <p:sldId id="272" r:id="rId25"/>
    <p:sldId id="284" r:id="rId26"/>
    <p:sldId id="274" r:id="rId27"/>
    <p:sldId id="260" r:id="rId28"/>
    <p:sldId id="285" r:id="rId29"/>
    <p:sldId id="273" r:id="rId30"/>
    <p:sldId id="2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/>
    <p:restoredTop sz="94754"/>
  </p:normalViewPr>
  <p:slideViewPr>
    <p:cSldViewPr snapToGrid="0" snapToObjects="1">
      <p:cViewPr varScale="1">
        <p:scale>
          <a:sx n="153" d="100"/>
          <a:sy n="153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650E-2E9D-9B4D-98B7-336B8709E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AE6A5-B88F-1641-8C4F-A8CC737E0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DA98B-932B-C148-9712-9F0BF65A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9987E-7D46-4742-9601-10B2234E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8811C-C64D-5F4F-8F24-4F0EBB48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2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2BDC-995B-7441-835D-17D69CA1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D5698-BB6A-AC45-96C4-6F8D8FE1F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C8E3D-D1C3-E041-A547-D0E5A97E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A1969-9D08-0E40-9B60-B756D4F1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BC0D5-6C5E-A742-9E0A-3DE3857D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0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8A32-5310-2343-8107-7121AD80C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6C902-CF7C-9146-BD27-A246E6460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7900-D391-C94F-BF01-CC7B607E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4D44B-D87A-3340-8F3A-F10EDE16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E6D9E-0627-3343-9AA0-3353327A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1FEF-2DF0-A34C-91A7-DD1B49D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ED1A-6004-0B43-880B-A955D00F0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728A8-DC55-6B43-8302-4FC376E4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55CE-0397-4E4D-B679-02975A91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69AA-B6C7-4545-8B30-587C4A3C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8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912F-F943-A442-B1D4-E8EA5E8E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5F4AC-69CD-A843-A156-EFA7E7314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BC13E-F49D-544D-8633-E3DD663F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10E1-262C-8540-8BFF-75B1BB35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FC474-E522-504E-94DA-F59181FA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5641-EA7F-B94C-B398-ABB8DED4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4AD3D-63EE-3C46-9E13-B02200351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10DFF-CC26-3F4E-97E3-45E0EACFA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4620C-85C7-9145-B8AF-80A8AA19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9D7BA-7D51-E448-933B-26742A0FB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5B7EA-64F4-374D-B4D4-7A17E632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9AC5-7C7B-3C4E-BB67-5A39836F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97DE-E943-4E47-8D7A-077996A08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A103A-EA81-A04B-84BC-2FFF96D07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95DC-989F-C64F-875D-7D1CB849C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8BF7A-2350-C642-AC60-47466C9BE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8BDC0-493C-8E4C-A8A5-C3EC8CF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8A5EE-5A33-824A-9665-4FE325F7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FF39A-6303-FF45-B0CF-DCFFA5DB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3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14D2-A686-1747-8FC0-57217B58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821F6-C357-D64E-B7D0-B913AFA0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B94BD-2266-D048-BBEB-AD279E22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DB89E-70D9-7946-9DE9-6611EF31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E8184-6580-DF4B-9A06-7A4621E1A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C0FE9-C468-1048-B004-FD3F5405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90801-16C7-0448-93CE-43CFE0B1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6DAF-CC47-BD42-BD0D-DCAE2BBA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1587-EFE0-2A40-A16B-61D40B16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DA8FC-EA02-A745-870F-45C41646F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2610C-2217-3F44-AD9A-527BC4FC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47AE0-43FE-4540-8846-DABB8D02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215F6-61B7-2A41-82E7-AC317299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9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9835-5B91-0045-832C-53CED7A8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D7944-087B-9B41-9D14-B9FA9381E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0159B-7487-0A49-8467-7787532A0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12616-F0B7-0446-94DE-7CE7401D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E713A-7AAB-374B-AE72-91638C37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F6B89-5B9E-8144-8F6F-A7C243B3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F38B8-919A-9F4F-87AB-8A65D967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2BA09-BF04-4646-94A5-C92250B7C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09F8-6193-C842-AF56-0F1B2390B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68E68-71C5-BB44-9C68-6DA90BE0BBE6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9E20-126B-694F-B3B6-E33495A55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A356-87FB-BB47-B938-B1C4A5E41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1731-1C40-A540-AD0D-D76BF344F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7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roukabdelmagied/House-Prices---Advanced-Regression-Techniqu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E485-4A91-3548-B3BF-20241E641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Price Prediction Project</a:t>
            </a:r>
          </a:p>
        </p:txBody>
      </p:sp>
    </p:spTree>
    <p:extLst>
      <p:ext uri="{BB962C8B-B14F-4D97-AF65-F5344CB8AC3E}">
        <p14:creationId xmlns:p14="http://schemas.microsoft.com/office/powerpoint/2010/main" val="386198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5E8CB-B07C-A544-928D-7A162DCF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28" y="1629067"/>
            <a:ext cx="3585600" cy="238730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65640-1939-7F4A-9360-C53DBC9F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04" y="1581630"/>
            <a:ext cx="3585600" cy="23904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0A840-72AD-094F-A040-A250333BA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668" y="4411600"/>
            <a:ext cx="3585600" cy="228659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51A24-424A-344C-A6AE-D6FD8E39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028" y="4411601"/>
            <a:ext cx="3585600" cy="2286598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37FC55-123B-7348-A376-4F64E71C68DA}"/>
              </a:ext>
            </a:extLst>
          </p:cNvPr>
          <p:cNvSpPr txBox="1"/>
          <p:nvPr/>
        </p:nvSpPr>
        <p:spPr>
          <a:xfrm>
            <a:off x="5797971" y="2668830"/>
            <a:ext cx="1279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Skewed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EBD2B-94D5-4640-B774-771CBA10FAF9}"/>
              </a:ext>
            </a:extLst>
          </p:cNvPr>
          <p:cNvSpPr txBox="1"/>
          <p:nvPr/>
        </p:nvSpPr>
        <p:spPr>
          <a:xfrm>
            <a:off x="5606740" y="5324066"/>
            <a:ext cx="16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Applying log transformation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5BE35C8-E06F-104F-84CE-491A88E4CF4C}"/>
              </a:ext>
            </a:extLst>
          </p:cNvPr>
          <p:cNvSpPr txBox="1">
            <a:spLocks/>
          </p:cNvSpPr>
          <p:nvPr/>
        </p:nvSpPr>
        <p:spPr>
          <a:xfrm>
            <a:off x="838200" y="106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Features – Continuous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FF362-00E7-354D-86BE-884E71CEF5F4}"/>
              </a:ext>
            </a:extLst>
          </p:cNvPr>
          <p:cNvSpPr txBox="1"/>
          <p:nvPr/>
        </p:nvSpPr>
        <p:spPr>
          <a:xfrm>
            <a:off x="2163914" y="1303100"/>
            <a:ext cx="30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Above grade (ground) living area (</a:t>
            </a:r>
            <a:r>
              <a:rPr lang="en-US" sz="1200" b="1" dirty="0" err="1"/>
              <a:t>sqft</a:t>
            </a:r>
            <a:r>
              <a:rPr lang="en-US" sz="1200" b="1" dirty="0"/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1DFD4-C3D9-1A4D-9D60-07596BD23EDA}"/>
              </a:ext>
            </a:extLst>
          </p:cNvPr>
          <p:cNvSpPr txBox="1"/>
          <p:nvPr/>
        </p:nvSpPr>
        <p:spPr>
          <a:xfrm>
            <a:off x="7992309" y="1303100"/>
            <a:ext cx="277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First floor (</a:t>
            </a:r>
            <a:r>
              <a:rPr lang="en-US" sz="1200" b="1" dirty="0" err="1"/>
              <a:t>sqft</a:t>
            </a:r>
            <a:r>
              <a:rPr lang="en-US" sz="1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425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EDA –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1682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6AE4-DAFF-E84F-90F4-629EB136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82"/>
            <a:ext cx="10515600" cy="1325563"/>
          </a:xfrm>
        </p:spPr>
        <p:txBody>
          <a:bodyPr/>
          <a:lstStyle/>
          <a:p>
            <a:r>
              <a:rPr lang="en-US" dirty="0"/>
              <a:t>Categorical Features –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26125-E34E-F847-91E9-BA29251F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8" y="1642843"/>
            <a:ext cx="3686594" cy="243659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31466-4708-3F4E-8331-B974322B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40" y="1642843"/>
            <a:ext cx="3685919" cy="243659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ACA6C-A8DE-834B-A55E-66CB9CC5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127" y="1642843"/>
            <a:ext cx="3691435" cy="2436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E9EA70-2B8D-3D4F-AC55-0253FB255277}"/>
              </a:ext>
            </a:extLst>
          </p:cNvPr>
          <p:cNvSpPr txBox="1"/>
          <p:nvPr/>
        </p:nvSpPr>
        <p:spPr>
          <a:xfrm>
            <a:off x="5553362" y="4196969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trends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4A891-DE2A-7342-96BB-8ECD9B218E06}"/>
              </a:ext>
            </a:extLst>
          </p:cNvPr>
          <p:cNvSpPr txBox="1"/>
          <p:nvPr/>
        </p:nvSpPr>
        <p:spPr>
          <a:xfrm>
            <a:off x="411632" y="4643612"/>
            <a:ext cx="345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Houses built on </a:t>
            </a:r>
            <a:r>
              <a:rPr lang="en-US" sz="1400" b="1" i="1" u="sng" dirty="0"/>
              <a:t>paved streets have a higher median sale price than houses built on gravel streets</a:t>
            </a:r>
            <a:r>
              <a:rPr lang="en-US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B6A4-FEE6-5648-92A3-A080DF483F9F}"/>
              </a:ext>
            </a:extLst>
          </p:cNvPr>
          <p:cNvSpPr txBox="1"/>
          <p:nvPr/>
        </p:nvSpPr>
        <p:spPr>
          <a:xfrm>
            <a:off x="4484559" y="4643612"/>
            <a:ext cx="345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 – Paved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 – Partial Pavement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 – Dirt/Gravel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1" u="sng" dirty="0"/>
              <a:t>Paved driveways dominate overall with higher median sale prices</a:t>
            </a:r>
            <a:r>
              <a:rPr lang="en-US" sz="1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80973-62E7-6842-82AA-68AB8EA2B7B8}"/>
              </a:ext>
            </a:extLst>
          </p:cNvPr>
          <p:cNvSpPr txBox="1"/>
          <p:nvPr/>
        </p:nvSpPr>
        <p:spPr>
          <a:xfrm>
            <a:off x="8325968" y="4566301"/>
            <a:ext cx="345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Houses built around </a:t>
            </a:r>
            <a:r>
              <a:rPr lang="en-US" sz="1400" b="1" i="1" u="sng" dirty="0"/>
              <a:t>paved alleys have a higher median sale price than houses built around gravel alleys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580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85C8-CD23-3947-8960-610D3FB0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822"/>
            <a:ext cx="10515600" cy="1325563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B8A7AF-B532-BB48-9FF1-7868B7F57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30" y="1415384"/>
            <a:ext cx="8207479" cy="3512216"/>
          </a:xfrm>
        </p:spPr>
        <p:txBody>
          <a:bodyPr/>
          <a:lstStyle/>
          <a:p>
            <a:r>
              <a:rPr lang="en-US" dirty="0"/>
              <a:t>Missing Data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/>
              <a:t>Categorical Features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sz="2400" dirty="0"/>
              <a:t>Numerical Features</a:t>
            </a:r>
          </a:p>
          <a:p>
            <a:r>
              <a:rPr lang="en-US" dirty="0"/>
              <a:t>Temporal Variables (Date Time Variables)</a:t>
            </a:r>
          </a:p>
          <a:p>
            <a:r>
              <a:rPr lang="en-US" dirty="0"/>
              <a:t>Transforming Skewed Numerical Variables.</a:t>
            </a:r>
          </a:p>
          <a:p>
            <a:r>
              <a:rPr lang="en-US" dirty="0"/>
              <a:t>Saving the Data set</a:t>
            </a:r>
          </a:p>
        </p:txBody>
      </p:sp>
    </p:spTree>
    <p:extLst>
      <p:ext uri="{BB962C8B-B14F-4D97-AF65-F5344CB8AC3E}">
        <p14:creationId xmlns:p14="http://schemas.microsoft.com/office/powerpoint/2010/main" val="407957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309050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98DE-C728-0E4E-B8E6-B6FD75EF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– Categorical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59386-BED5-D545-820C-FDCC0FAE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71" y="2508892"/>
            <a:ext cx="3774041" cy="27926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9780E8-E349-7447-8F06-C6686269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490" y="1914165"/>
            <a:ext cx="4471219" cy="39820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From the EDA process it has been reached that ‘NA’ values in categorical features does not indicate missing data,.</a:t>
            </a:r>
          </a:p>
          <a:p>
            <a:r>
              <a:rPr lang="en-US" dirty="0"/>
              <a:t>‘NA’ simply means that this specific feature is not available in that house.</a:t>
            </a:r>
          </a:p>
          <a:p>
            <a:r>
              <a:rPr lang="en-US" dirty="0"/>
              <a:t>Quick Example: </a:t>
            </a:r>
          </a:p>
          <a:p>
            <a:pPr lvl="1"/>
            <a:r>
              <a:rPr lang="en-US" dirty="0"/>
              <a:t>Alley: NA means that the explored household has no alley.</a:t>
            </a:r>
          </a:p>
          <a:p>
            <a:r>
              <a:rPr lang="en-US" dirty="0"/>
              <a:t>Correction:</a:t>
            </a:r>
          </a:p>
          <a:p>
            <a:pPr lvl="1"/>
            <a:r>
              <a:rPr lang="en-US" dirty="0"/>
              <a:t>‘NA’ has been replaced with a ‘NO’ instead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7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51DA-B99D-5D4C-B309-C993749D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– Numerical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31F9F-3667-F441-B84F-3D77608B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 was used to fill in any missing data</a:t>
            </a:r>
          </a:p>
          <a:p>
            <a:r>
              <a:rPr lang="en-US" dirty="0"/>
              <a:t>Why the median and not the mean?</a:t>
            </a:r>
          </a:p>
          <a:p>
            <a:r>
              <a:rPr lang="en-US" dirty="0"/>
              <a:t>Using the median to fill in the missing data will reduce the effect of any existing outliers compared to the mean.</a:t>
            </a:r>
          </a:p>
        </p:txBody>
      </p:sp>
    </p:spTree>
    <p:extLst>
      <p:ext uri="{BB962C8B-B14F-4D97-AF65-F5344CB8AC3E}">
        <p14:creationId xmlns:p14="http://schemas.microsoft.com/office/powerpoint/2010/main" val="589519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Temporal Variables</a:t>
            </a:r>
          </a:p>
        </p:txBody>
      </p:sp>
    </p:spTree>
    <p:extLst>
      <p:ext uri="{BB962C8B-B14F-4D97-AF65-F5344CB8AC3E}">
        <p14:creationId xmlns:p14="http://schemas.microsoft.com/office/powerpoint/2010/main" val="188885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6D38-87EF-7640-9464-9AA6D32D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9142"/>
            <a:ext cx="10515600" cy="1325563"/>
          </a:xfrm>
        </p:spPr>
        <p:txBody>
          <a:bodyPr/>
          <a:lstStyle/>
          <a:p>
            <a:r>
              <a:rPr lang="en-US" dirty="0"/>
              <a:t>Temporal Variables –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3873F-0AFD-BF44-98B7-45105012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29" y="1489824"/>
            <a:ext cx="3119078" cy="172875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C90F48-87A6-DE45-B240-8A770580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732" y="1522144"/>
            <a:ext cx="3119079" cy="166411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8F0D65-9293-7E4B-962C-73E36C9FC28C}"/>
              </a:ext>
            </a:extLst>
          </p:cNvPr>
          <p:cNvCxnSpPr>
            <a:cxnSpLocks/>
          </p:cNvCxnSpPr>
          <p:nvPr/>
        </p:nvCxnSpPr>
        <p:spPr>
          <a:xfrm>
            <a:off x="4828627" y="2354202"/>
            <a:ext cx="242561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93CB162-1F23-5E41-9E3B-6BD338D82126}"/>
              </a:ext>
            </a:extLst>
          </p:cNvPr>
          <p:cNvSpPr txBox="1">
            <a:spLocks/>
          </p:cNvSpPr>
          <p:nvPr/>
        </p:nvSpPr>
        <p:spPr>
          <a:xfrm>
            <a:off x="1134917" y="5405474"/>
            <a:ext cx="9922165" cy="89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All the date variables associated with the houses in the dataset are transformed with respect to the Year Sold.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FC9CD-418A-8645-9307-FF105902B55B}"/>
              </a:ext>
            </a:extLst>
          </p:cNvPr>
          <p:cNvSpPr txBox="1"/>
          <p:nvPr/>
        </p:nvSpPr>
        <p:spPr>
          <a:xfrm>
            <a:off x="1584960" y="3586480"/>
            <a:ext cx="8503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YearBuilt</a:t>
            </a:r>
            <a:r>
              <a:rPr lang="en-US" dirty="0"/>
              <a:t>: Transformed to amount of years the house has been built from the year the house was sold 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same method is applied for the other two year variables (</a:t>
            </a:r>
            <a:r>
              <a:rPr lang="en-US" dirty="0" err="1"/>
              <a:t>YearRemodAdd</a:t>
            </a:r>
            <a:r>
              <a:rPr lang="en-US" dirty="0"/>
              <a:t>, </a:t>
            </a:r>
            <a:r>
              <a:rPr lang="en-US" dirty="0" err="1"/>
              <a:t>GarageYrBlt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take row 0 presented above as an example.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43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D598-693B-9849-A5BA-C31AE744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 – Comparison Before Vs 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B930-28DB-7540-824C-2CC838C8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81" y="1325563"/>
            <a:ext cx="2723535" cy="4872918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201779-39B5-204D-9D01-49E69E79E7F0}"/>
              </a:ext>
            </a:extLst>
          </p:cNvPr>
          <p:cNvGrpSpPr/>
          <p:nvPr/>
        </p:nvGrpSpPr>
        <p:grpSpPr>
          <a:xfrm>
            <a:off x="2295682" y="1325563"/>
            <a:ext cx="2723539" cy="4872918"/>
            <a:chOff x="2295682" y="1325563"/>
            <a:chExt cx="2723539" cy="48729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568D69-46CB-944E-A896-31EA3D09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5686" y="1325563"/>
              <a:ext cx="2723535" cy="487291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908426-86F6-DC44-BB20-D66FDB100483}"/>
                </a:ext>
              </a:extLst>
            </p:cNvPr>
            <p:cNvSpPr/>
            <p:nvPr/>
          </p:nvSpPr>
          <p:spPr>
            <a:xfrm>
              <a:off x="2295684" y="2290914"/>
              <a:ext cx="2723535" cy="1769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51E837-3222-F741-9A3B-FC50C358362E}"/>
                </a:ext>
              </a:extLst>
            </p:cNvPr>
            <p:cNvSpPr/>
            <p:nvPr/>
          </p:nvSpPr>
          <p:spPr>
            <a:xfrm>
              <a:off x="2295683" y="4655573"/>
              <a:ext cx="2723535" cy="2998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8F3353-E070-F64E-AEC6-DC60D395B3C8}"/>
                </a:ext>
              </a:extLst>
            </p:cNvPr>
            <p:cNvSpPr/>
            <p:nvPr/>
          </p:nvSpPr>
          <p:spPr>
            <a:xfrm>
              <a:off x="2295682" y="5277083"/>
              <a:ext cx="2723535" cy="5208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FCA9B7-D7C3-FC43-9AA7-ACA5D8A0176E}"/>
                </a:ext>
              </a:extLst>
            </p:cNvPr>
            <p:cNvSpPr/>
            <p:nvPr/>
          </p:nvSpPr>
          <p:spPr>
            <a:xfrm>
              <a:off x="2295682" y="5922887"/>
              <a:ext cx="2723535" cy="1769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BDD691D-1B95-0841-8EBC-06A1497C5B6B}"/>
              </a:ext>
            </a:extLst>
          </p:cNvPr>
          <p:cNvSpPr txBox="1">
            <a:spLocks/>
          </p:cNvSpPr>
          <p:nvPr/>
        </p:nvSpPr>
        <p:spPr>
          <a:xfrm>
            <a:off x="3051072" y="6256155"/>
            <a:ext cx="6089855" cy="60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Same engineering procedure was applied to the TEST data-set</a:t>
            </a:r>
          </a:p>
        </p:txBody>
      </p:sp>
    </p:spTree>
    <p:extLst>
      <p:ext uri="{BB962C8B-B14F-4D97-AF65-F5344CB8AC3E}">
        <p14:creationId xmlns:p14="http://schemas.microsoft.com/office/powerpoint/2010/main" val="159863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0900-EBA7-D740-8153-13CBB45E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5B9FF-6777-5C4E-B80D-FE36C288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Missing Values</a:t>
            </a:r>
          </a:p>
          <a:p>
            <a:r>
              <a:rPr lang="en-US" dirty="0"/>
              <a:t>Exploring Temporal Variables</a:t>
            </a:r>
          </a:p>
          <a:p>
            <a:r>
              <a:rPr lang="en-US" dirty="0"/>
              <a:t>Exploring Numerical Features</a:t>
            </a:r>
          </a:p>
          <a:p>
            <a:r>
              <a:rPr lang="en-US" dirty="0"/>
              <a:t>Exploring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395189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5886-573F-B046-AF5E-95A2F761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ECFBC-5080-884C-9507-8FD70AB1A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10515600" cy="4581843"/>
          </a:xfrm>
        </p:spPr>
        <p:txBody>
          <a:bodyPr/>
          <a:lstStyle/>
          <a:p>
            <a:r>
              <a:rPr lang="en-US" dirty="0"/>
              <a:t>Lasso Regression</a:t>
            </a:r>
          </a:p>
          <a:p>
            <a:r>
              <a:rPr lang="en-US" dirty="0"/>
              <a:t>EDA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6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75855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83E556-35FE-8749-AAAF-B378B18847C7}"/>
              </a:ext>
            </a:extLst>
          </p:cNvPr>
          <p:cNvSpPr txBox="1">
            <a:spLocks/>
          </p:cNvSpPr>
          <p:nvPr/>
        </p:nvSpPr>
        <p:spPr>
          <a:xfrm>
            <a:off x="838200" y="1861164"/>
            <a:ext cx="10515600" cy="323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4B751-6F26-064B-8D8D-85D3AB9F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4060"/>
            <a:ext cx="5325502" cy="660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9C8DA-45D4-8145-B04F-17F8CCC6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63" y="1921253"/>
            <a:ext cx="5292139" cy="677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0F020-220C-A642-B5E9-65546E93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63" y="2651522"/>
            <a:ext cx="5292139" cy="4105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9A1443-4724-3C4C-999D-BAD994EC4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345" y="3169830"/>
            <a:ext cx="5214975" cy="15342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A9B1A3-9F7B-8241-AADF-427D3B8775BD}"/>
              </a:ext>
            </a:extLst>
          </p:cNvPr>
          <p:cNvSpPr txBox="1">
            <a:spLocks/>
          </p:cNvSpPr>
          <p:nvPr/>
        </p:nvSpPr>
        <p:spPr>
          <a:xfrm>
            <a:off x="905902" y="8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Lasso Regression – Application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C095-C2D8-5E42-B884-C2E84A219D31}"/>
              </a:ext>
            </a:extLst>
          </p:cNvPr>
          <p:cNvSpPr txBox="1"/>
          <p:nvPr/>
        </p:nvSpPr>
        <p:spPr>
          <a:xfrm>
            <a:off x="8061348" y="2537120"/>
            <a:ext cx="219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252707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96137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E77BE-B597-9243-8402-365E8A4E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0" y="1848012"/>
            <a:ext cx="3425479" cy="2184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A4814-3CE4-164F-AD6C-28674041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63" y="1721958"/>
            <a:ext cx="3685919" cy="2436594"/>
          </a:xfrm>
          <a:prstGeom prst="rect">
            <a:avLst/>
          </a:prstGeom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502C08-199E-7B4F-A0A5-0D820770556E}"/>
              </a:ext>
            </a:extLst>
          </p:cNvPr>
          <p:cNvSpPr txBox="1">
            <a:spLocks/>
          </p:cNvSpPr>
          <p:nvPr/>
        </p:nvSpPr>
        <p:spPr>
          <a:xfrm>
            <a:off x="905902" y="8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EDA – Relevant Feature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70F8A-3164-4348-A95D-643D55ACCA52}"/>
              </a:ext>
            </a:extLst>
          </p:cNvPr>
          <p:cNvSpPr txBox="1"/>
          <p:nvPr/>
        </p:nvSpPr>
        <p:spPr>
          <a:xfrm>
            <a:off x="4739223" y="1149742"/>
            <a:ext cx="284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of relevant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858BB-2ADD-AC4F-9EE9-39B87395ADD7}"/>
              </a:ext>
            </a:extLst>
          </p:cNvPr>
          <p:cNvSpPr txBox="1"/>
          <p:nvPr/>
        </p:nvSpPr>
        <p:spPr>
          <a:xfrm>
            <a:off x="3995211" y="4771970"/>
            <a:ext cx="422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Original/Starting Features = 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D915D-8615-9B4A-9F77-CBC638BF34DD}"/>
              </a:ext>
            </a:extLst>
          </p:cNvPr>
          <p:cNvSpPr txBox="1"/>
          <p:nvPr/>
        </p:nvSpPr>
        <p:spPr>
          <a:xfrm>
            <a:off x="4204300" y="5596293"/>
            <a:ext cx="391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Features Post-Selection = 39</a:t>
            </a:r>
          </a:p>
        </p:txBody>
      </p:sp>
    </p:spTree>
    <p:extLst>
      <p:ext uri="{BB962C8B-B14F-4D97-AF65-F5344CB8AC3E}">
        <p14:creationId xmlns:p14="http://schemas.microsoft.com/office/powerpoint/2010/main" val="316440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420087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47EBB-70B9-3B49-924F-C72AD6D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18" y="1465249"/>
            <a:ext cx="7863122" cy="4928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46F37-0457-844C-A057-08DE7F90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PYCARET – Initial Model Assessment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94C4F-39F4-7846-BFB0-3B3AC16192DA}"/>
              </a:ext>
            </a:extLst>
          </p:cNvPr>
          <p:cNvSpPr/>
          <p:nvPr/>
        </p:nvSpPr>
        <p:spPr>
          <a:xfrm>
            <a:off x="7392202" y="1467802"/>
            <a:ext cx="914400" cy="492568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CEEA68-1DD6-7E4D-9555-F0739EC97A94}"/>
              </a:ext>
            </a:extLst>
          </p:cNvPr>
          <p:cNvSpPr/>
          <p:nvPr/>
        </p:nvSpPr>
        <p:spPr>
          <a:xfrm>
            <a:off x="2236818" y="1467802"/>
            <a:ext cx="2484811" cy="492823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8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76D0-6808-AB46-A196-2F67F232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– SKLEARN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C5982-4AC6-764D-BFC7-C2B055F24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Cross Validation Results: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E0E9-D820-054F-95A6-FD7B6A32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50" y="2132012"/>
            <a:ext cx="2518695" cy="10210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87F9A0-0439-9945-B979-53B83C921A2C}"/>
              </a:ext>
            </a:extLst>
          </p:cNvPr>
          <p:cNvSpPr txBox="1">
            <a:spLocks/>
          </p:cNvSpPr>
          <p:nvPr/>
        </p:nvSpPr>
        <p:spPr>
          <a:xfrm>
            <a:off x="838197" y="3153105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B4B15-2122-B440-BDE4-3732106A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28" y="3565385"/>
            <a:ext cx="1158737" cy="31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9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BEE2E6-1C23-7C40-9FE6-D4EFA280BBC0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Results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550029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20A7-CE54-1A4D-A351-AE95E48B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Model –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79067-57BD-1E4A-ABDB-403105EF8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"/>
          <a:stretch/>
        </p:blipFill>
        <p:spPr>
          <a:xfrm>
            <a:off x="5955502" y="2403987"/>
            <a:ext cx="4991488" cy="2945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A0581-B571-BE41-BD32-4A55DC101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"/>
          <a:stretch/>
        </p:blipFill>
        <p:spPr>
          <a:xfrm>
            <a:off x="1508379" y="2403986"/>
            <a:ext cx="3222575" cy="2945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44971-6456-B941-A673-9594FF5E9637}"/>
              </a:ext>
            </a:extLst>
          </p:cNvPr>
          <p:cNvSpPr txBox="1"/>
          <p:nvPr/>
        </p:nvSpPr>
        <p:spPr>
          <a:xfrm>
            <a:off x="2198864" y="1878060"/>
            <a:ext cx="2192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Prediction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4993B-3DC2-C74B-9051-4915EB4FE1C1}"/>
              </a:ext>
            </a:extLst>
          </p:cNvPr>
          <p:cNvSpPr txBox="1"/>
          <p:nvPr/>
        </p:nvSpPr>
        <p:spPr>
          <a:xfrm>
            <a:off x="7354762" y="1878060"/>
            <a:ext cx="2192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Residuals Plot</a:t>
            </a:r>
          </a:p>
        </p:txBody>
      </p:sp>
    </p:spTree>
    <p:extLst>
      <p:ext uri="{BB962C8B-B14F-4D97-AF65-F5344CB8AC3E}">
        <p14:creationId xmlns:p14="http://schemas.microsoft.com/office/powerpoint/2010/main" val="107618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EDA –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418546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A16E-2BD3-724F-85D8-9692955B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 and GitHub link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5519-DF19-DA46-96BD-32C3F4AE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/>
              <a:t>GitHub repository link:</a:t>
            </a:r>
          </a:p>
          <a:p>
            <a:r>
              <a:rPr lang="en-US" dirty="0">
                <a:hlinkClick r:id="rId2"/>
              </a:rPr>
              <a:t>https://github.com/faroukabdelmagied/House-Prices---Advanced-Regression-Techniques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2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F6A1-3996-FF40-A81E-232AEAE6B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– Should they be removed?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DCAF4-DD8C-034D-A4B0-0C4D246F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6" y="1690688"/>
            <a:ext cx="3035014" cy="38229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2615F-96F4-814C-A9B8-4747D2CC0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236" y="1690688"/>
            <a:ext cx="3035014" cy="38229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9DBC71-3288-0443-8D19-BFB25269E763}"/>
              </a:ext>
            </a:extLst>
          </p:cNvPr>
          <p:cNvSpPr txBox="1">
            <a:spLocks/>
          </p:cNvSpPr>
          <p:nvPr/>
        </p:nvSpPr>
        <p:spPr>
          <a:xfrm>
            <a:off x="871682" y="5599656"/>
            <a:ext cx="9922165" cy="893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As seen from the figures above, it is evident that there is a significant difference between the median sale prices of missing and non-missing values within certain features.</a:t>
            </a:r>
          </a:p>
          <a:p>
            <a:endParaRPr lang="en-US" sz="1800" dirty="0"/>
          </a:p>
          <a:p>
            <a:r>
              <a:rPr lang="en-US" sz="1800" dirty="0"/>
              <a:t>In conclusion moving on, such missing values must be imputed. If not our model output will be negatively affected.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3AA6-D62F-9245-98B2-0B4D9099504D}"/>
              </a:ext>
            </a:extLst>
          </p:cNvPr>
          <p:cNvSpPr txBox="1"/>
          <p:nvPr/>
        </p:nvSpPr>
        <p:spPr>
          <a:xfrm>
            <a:off x="10026767" y="2909665"/>
            <a:ext cx="153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1/</a:t>
            </a:r>
            <a:r>
              <a:rPr lang="en-US" sz="1200" b="1" i="1" dirty="0">
                <a:solidFill>
                  <a:srgbClr val="FF0000"/>
                </a:solidFill>
              </a:rPr>
              <a:t>red</a:t>
            </a:r>
            <a:r>
              <a:rPr lang="en-US" sz="1200" dirty="0"/>
              <a:t> =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0/</a:t>
            </a:r>
            <a:r>
              <a:rPr lang="en-US" sz="1200" b="1" i="1" dirty="0">
                <a:solidFill>
                  <a:schemeClr val="accent5">
                    <a:lumMod val="50000"/>
                  </a:schemeClr>
                </a:solidFill>
              </a:rPr>
              <a:t>blue</a:t>
            </a:r>
            <a:r>
              <a:rPr lang="en-US" sz="1200" dirty="0"/>
              <a:t> = Non-missing 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EDA – Temporal Variables</a:t>
            </a:r>
          </a:p>
        </p:txBody>
      </p:sp>
    </p:spTree>
    <p:extLst>
      <p:ext uri="{BB962C8B-B14F-4D97-AF65-F5344CB8AC3E}">
        <p14:creationId xmlns:p14="http://schemas.microsoft.com/office/powerpoint/2010/main" val="3330175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4368-898F-0B44-95FA-641F1BCD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Variables – Analysis 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47E3C-A6DB-5A4D-9B08-8D5A153B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05662" cy="4613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D5839-E1A1-7E41-871A-7E16FDF24AE6}"/>
              </a:ext>
            </a:extLst>
          </p:cNvPr>
          <p:cNvSpPr txBox="1"/>
          <p:nvPr/>
        </p:nvSpPr>
        <p:spPr>
          <a:xfrm>
            <a:off x="8321040" y="2551837"/>
            <a:ext cx="34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trends: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2006-2007 :- Sale price gradually increases with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2007-2010 :- Sale price highly decreases with time.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i="1" dirty="0">
                <a:solidFill>
                  <a:srgbClr val="FF0000"/>
                </a:solidFill>
              </a:rPr>
              <a:t>Mortgage crises (2008)?</a:t>
            </a:r>
          </a:p>
        </p:txBody>
      </p:sp>
    </p:spTree>
    <p:extLst>
      <p:ext uri="{BB962C8B-B14F-4D97-AF65-F5344CB8AC3E}">
        <p14:creationId xmlns:p14="http://schemas.microsoft.com/office/powerpoint/2010/main" val="118855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E4C6-72EC-0B4C-BADD-00E231E1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Variables – Analysis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E828F-6C52-C34C-9011-DC5FC053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8" y="1616100"/>
            <a:ext cx="3442855" cy="2156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9065A-867E-C447-914B-2564C290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571" y="1608513"/>
            <a:ext cx="3442858" cy="2156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D3630-76D3-6441-996C-3D431EA7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887" y="1608513"/>
            <a:ext cx="3442855" cy="2164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F2487-6E6E-DD4B-ACBE-127DDC822080}"/>
              </a:ext>
            </a:extLst>
          </p:cNvPr>
          <p:cNvSpPr txBox="1"/>
          <p:nvPr/>
        </p:nvSpPr>
        <p:spPr>
          <a:xfrm>
            <a:off x="680258" y="4450572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i="1" u="sng" dirty="0"/>
              <a:t>older the house the lower the Sale Price</a:t>
            </a:r>
            <a:r>
              <a:rPr lang="en-US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3843F-46A0-2B46-AC18-F5CF4F0A07B9}"/>
              </a:ext>
            </a:extLst>
          </p:cNvPr>
          <p:cNvSpPr txBox="1"/>
          <p:nvPr/>
        </p:nvSpPr>
        <p:spPr>
          <a:xfrm>
            <a:off x="4302532" y="4450572"/>
            <a:ext cx="3586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i="1" u="sng" dirty="0"/>
              <a:t>older the house modification the lower the Sale Price.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53B15-099C-8744-8C40-9D629E24EC37}"/>
              </a:ext>
            </a:extLst>
          </p:cNvPr>
          <p:cNvSpPr txBox="1"/>
          <p:nvPr/>
        </p:nvSpPr>
        <p:spPr>
          <a:xfrm>
            <a:off x="8333957" y="4450572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i="1" u="sng" dirty="0"/>
              <a:t>older the garage the lower the Sale Price</a:t>
            </a:r>
            <a:r>
              <a:rPr lang="en-US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2AE81-036C-A149-9C3C-31FB681A7319}"/>
              </a:ext>
            </a:extLst>
          </p:cNvPr>
          <p:cNvSpPr txBox="1"/>
          <p:nvPr/>
        </p:nvSpPr>
        <p:spPr>
          <a:xfrm>
            <a:off x="5299362" y="3857719"/>
            <a:ext cx="159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trends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6A382-4F3E-364C-A405-603782D1E05C}"/>
              </a:ext>
            </a:extLst>
          </p:cNvPr>
          <p:cNvSpPr txBox="1"/>
          <p:nvPr/>
        </p:nvSpPr>
        <p:spPr>
          <a:xfrm>
            <a:off x="3938439" y="5417653"/>
            <a:ext cx="431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Age does indeed have an effect on the Sale price of the houses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Outliers do exist in within all three outputs</a:t>
            </a:r>
          </a:p>
        </p:txBody>
      </p:sp>
    </p:spTree>
    <p:extLst>
      <p:ext uri="{BB962C8B-B14F-4D97-AF65-F5344CB8AC3E}">
        <p14:creationId xmlns:p14="http://schemas.microsoft.com/office/powerpoint/2010/main" val="51742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6B96-3C55-1245-93B4-416ED00A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EDA –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64726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8066-1153-3B40-AC60-2C35723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69"/>
            <a:ext cx="10515600" cy="1325563"/>
          </a:xfrm>
        </p:spPr>
        <p:txBody>
          <a:bodyPr/>
          <a:lstStyle/>
          <a:p>
            <a:r>
              <a:rPr lang="en-US" dirty="0"/>
              <a:t>Numerical Features – Discrete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3018-C8F8-4547-888A-A37274D4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4" y="1431932"/>
            <a:ext cx="3425480" cy="219298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6AF4A-3DF8-D346-8CD7-031385DC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868" y="1431932"/>
            <a:ext cx="3425481" cy="219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AA260-64C6-3946-BC65-971148E3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73" y="1440430"/>
            <a:ext cx="3425480" cy="2184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DF4C3-BF41-DC4B-A242-9DA0F29DC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94" y="4037479"/>
            <a:ext cx="3425480" cy="2184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3D8C8B-B3AA-6140-B0B5-8E33E8A03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374" y="4037478"/>
            <a:ext cx="3425479" cy="2184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47403-E463-4F4D-A31F-A236A1F87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870" y="4037477"/>
            <a:ext cx="3425479" cy="21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9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613</Words>
  <Application>Microsoft Macintosh PowerPoint</Application>
  <PresentationFormat>Widescreen</PresentationFormat>
  <Paragraphs>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House Price Prediction Project</vt:lpstr>
      <vt:lpstr>EDA</vt:lpstr>
      <vt:lpstr>EDA – Missing Values</vt:lpstr>
      <vt:lpstr>Missing Values – Should they be removed? </vt:lpstr>
      <vt:lpstr>EDA – Temporal Variables</vt:lpstr>
      <vt:lpstr>Temporal Variables – Analysis I</vt:lpstr>
      <vt:lpstr>Temporal Variables – Analysis II</vt:lpstr>
      <vt:lpstr>EDA – Numerical Features</vt:lpstr>
      <vt:lpstr>Numerical Features – Discrete Data</vt:lpstr>
      <vt:lpstr>PowerPoint Presentation</vt:lpstr>
      <vt:lpstr>EDA – Categorical Features</vt:lpstr>
      <vt:lpstr>Categorical Features – Highlights</vt:lpstr>
      <vt:lpstr>Feature Engineering</vt:lpstr>
      <vt:lpstr>Missing Data</vt:lpstr>
      <vt:lpstr>Missing Data – Categorical Features</vt:lpstr>
      <vt:lpstr>Missing Data – Numerical features</vt:lpstr>
      <vt:lpstr>Temporal Variables</vt:lpstr>
      <vt:lpstr>Temporal Variables – Transformation</vt:lpstr>
      <vt:lpstr>Feature Engineering – Comparison Before Vs After</vt:lpstr>
      <vt:lpstr>Feature Selection</vt:lpstr>
      <vt:lpstr>Lasso Regression</vt:lpstr>
      <vt:lpstr>PowerPoint Presentation</vt:lpstr>
      <vt:lpstr>EDA</vt:lpstr>
      <vt:lpstr>PowerPoint Presentation</vt:lpstr>
      <vt:lpstr>Model Development</vt:lpstr>
      <vt:lpstr>PYCARET – Initial Model Assessment</vt:lpstr>
      <vt:lpstr>Model Development – SKLEARN</vt:lpstr>
      <vt:lpstr>PowerPoint Presentation</vt:lpstr>
      <vt:lpstr>Ridge Model – Assumptions</vt:lpstr>
      <vt:lpstr>Questions and GitHub link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 Project</dc:title>
  <dc:creator>F. Abdel-Magied</dc:creator>
  <cp:lastModifiedBy>F. Abdel-Magied</cp:lastModifiedBy>
  <cp:revision>60</cp:revision>
  <dcterms:created xsi:type="dcterms:W3CDTF">2021-02-06T18:10:01Z</dcterms:created>
  <dcterms:modified xsi:type="dcterms:W3CDTF">2021-02-20T15:04:48Z</dcterms:modified>
</cp:coreProperties>
</file>